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4"/>
  </p:sldMasterIdLst>
  <p:notesMasterIdLst>
    <p:notesMasterId r:id="rId20"/>
  </p:notesMasterIdLst>
  <p:handoutMasterIdLst>
    <p:handoutMasterId r:id="rId21"/>
  </p:handoutMasterIdLst>
  <p:sldIdLst>
    <p:sldId id="327" r:id="rId5"/>
    <p:sldId id="323" r:id="rId6"/>
    <p:sldId id="338" r:id="rId7"/>
    <p:sldId id="337" r:id="rId8"/>
    <p:sldId id="339" r:id="rId9"/>
    <p:sldId id="329" r:id="rId10"/>
    <p:sldId id="330" r:id="rId11"/>
    <p:sldId id="331" r:id="rId12"/>
    <p:sldId id="332" r:id="rId13"/>
    <p:sldId id="333" r:id="rId14"/>
    <p:sldId id="334" r:id="rId15"/>
    <p:sldId id="335" r:id="rId16"/>
    <p:sldId id="336" r:id="rId17"/>
    <p:sldId id="328" r:id="rId18"/>
    <p:sldId id="324" r:id="rId19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userDrawn="1">
          <p15:clr>
            <a:srgbClr val="A4A3A4"/>
          </p15:clr>
        </p15:guide>
        <p15:guide id="2" pos="456" userDrawn="1">
          <p15:clr>
            <a:srgbClr val="A4A3A4"/>
          </p15:clr>
        </p15:guide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pos="2136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8" orient="horz" pos="1152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0" orient="horz" pos="1512" userDrawn="1">
          <p15:clr>
            <a:srgbClr val="A4A3A4"/>
          </p15:clr>
        </p15:guide>
        <p15:guide id="11" pos="7680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3" pos="1008" userDrawn="1">
          <p15:clr>
            <a:srgbClr val="A4A3A4"/>
          </p15:clr>
        </p15:guide>
        <p15:guide id="14" pos="1584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4" orient="horz" pos="960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EFEF"/>
    <a:srgbClr val="1B4A5A"/>
    <a:srgbClr val="FFFFFF"/>
    <a:srgbClr val="1D4B5B"/>
    <a:srgbClr val="EF415C"/>
    <a:srgbClr val="354560"/>
    <a:srgbClr val="202C8F"/>
    <a:srgbClr val="FDFBF6"/>
    <a:srgbClr val="AAC4E9"/>
    <a:srgbClr val="F5CD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09" autoAdjust="0"/>
  </p:normalViewPr>
  <p:slideViewPr>
    <p:cSldViewPr snapToGrid="0" snapToObjects="1">
      <p:cViewPr varScale="1">
        <p:scale>
          <a:sx n="88" d="100"/>
          <a:sy n="88" d="100"/>
        </p:scale>
        <p:origin x="1728" y="-378"/>
      </p:cViewPr>
      <p:guideLst>
        <p:guide/>
        <p:guide pos="456"/>
        <p:guide orient="horz" pos="2616"/>
        <p:guide orient="horz" pos="3264"/>
        <p:guide pos="6912"/>
        <p:guide orient="horz" pos="2136"/>
        <p:guide orient="horz" pos="4008"/>
        <p:guide orient="horz" pos="1152"/>
        <p:guide orient="horz" pos="2352"/>
        <p:guide orient="horz" pos="1512"/>
        <p:guide pos="7680"/>
        <p:guide pos="6696"/>
        <p:guide pos="1008"/>
        <p:guide pos="1584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orient="horz" pos="960"/>
        <p:guide pos="5256"/>
        <p:guide pos="726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32" d="100"/>
          <a:sy n="32" d="100"/>
        </p:scale>
        <p:origin x="436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E0D9C21-DC4A-0BD6-D7DC-592E914593B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006"/>
          </a:xfrm>
          <a:prstGeom prst="rect">
            <a:avLst/>
          </a:prstGeom>
        </p:spPr>
        <p:txBody>
          <a:bodyPr vert="horz" lIns="38844" tIns="19422" rIns="38844" bIns="19422" rtlCol="0"/>
          <a:lstStyle>
            <a:lvl1pPr algn="l">
              <a:defRPr sz="5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232C51-553F-AFF0-467F-12777844BBC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36767" y="0"/>
            <a:ext cx="3011699" cy="463006"/>
          </a:xfrm>
          <a:prstGeom prst="rect">
            <a:avLst/>
          </a:prstGeom>
        </p:spPr>
        <p:txBody>
          <a:bodyPr vert="horz" lIns="38844" tIns="19422" rIns="38844" bIns="19422" rtlCol="0"/>
          <a:lstStyle>
            <a:lvl1pPr algn="r">
              <a:defRPr sz="500"/>
            </a:lvl1pPr>
          </a:lstStyle>
          <a:p>
            <a:fld id="{D6C91089-20AA-4C92-A707-6ACE855324D6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7C8C0B-E2BF-F467-16C9-2F00BC1298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773069"/>
            <a:ext cx="3011699" cy="463006"/>
          </a:xfrm>
          <a:prstGeom prst="rect">
            <a:avLst/>
          </a:prstGeom>
        </p:spPr>
        <p:txBody>
          <a:bodyPr vert="horz" lIns="38844" tIns="19422" rIns="38844" bIns="19422" rtlCol="0" anchor="b"/>
          <a:lstStyle>
            <a:lvl1pPr algn="l">
              <a:defRPr sz="5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CAF4D3-0E1C-48B2-B40E-E1C56063B91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36767" y="8773069"/>
            <a:ext cx="3011699" cy="463006"/>
          </a:xfrm>
          <a:prstGeom prst="rect">
            <a:avLst/>
          </a:prstGeom>
        </p:spPr>
        <p:txBody>
          <a:bodyPr vert="horz" lIns="38844" tIns="19422" rIns="38844" bIns="19422" rtlCol="0" anchor="b"/>
          <a:lstStyle>
            <a:lvl1pPr algn="r">
              <a:defRPr sz="500"/>
            </a:lvl1pPr>
          </a:lstStyle>
          <a:p>
            <a:fld id="{2B7E6F73-4F38-4D80-9641-7773E41F5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4110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1F2BC-AB9C-37E1-01AF-5B4EDE0293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40678" y="1122363"/>
            <a:ext cx="708660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A443AA-8E73-69FA-A1C3-DEAB7F7CE2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40677" y="3602038"/>
            <a:ext cx="708660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41FE60-941A-7FA2-5A64-878A48E3A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3EF93-0058-4998-B2E7-C4FD15A49767}" type="datetimeFigureOut">
              <a:rPr lang="en-US" smtClean="0"/>
              <a:t>4/19/2024</a:t>
            </a:fld>
            <a:endParaRPr lang="en-US"/>
          </a:p>
        </p:txBody>
      </p:sp>
      <p:pic>
        <p:nvPicPr>
          <p:cNvPr id="8" name="Picture 7" descr="A red and white logo&#10;&#10;Description automatically generated">
            <a:extLst>
              <a:ext uri="{FF2B5EF4-FFF2-40B4-BE49-F238E27FC236}">
                <a16:creationId xmlns:a16="http://schemas.microsoft.com/office/drawing/2014/main" id="{C6097F9A-3430-64FB-7B97-A73E0C5D590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1154" y="531999"/>
            <a:ext cx="4525684" cy="5027049"/>
          </a:xfrm>
          <a:prstGeom prst="rect">
            <a:avLst/>
          </a:prstGeom>
        </p:spPr>
      </p:pic>
      <p:pic>
        <p:nvPicPr>
          <p:cNvPr id="9" name="Picture 8" descr="A black background with white letters&#10;&#10;Description automatically generated">
            <a:extLst>
              <a:ext uri="{FF2B5EF4-FFF2-40B4-BE49-F238E27FC236}">
                <a16:creationId xmlns:a16="http://schemas.microsoft.com/office/drawing/2014/main" id="{CDC6D317-D1AE-C1B8-D15C-AB4F25D8A85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4431" y="4942808"/>
            <a:ext cx="3319129" cy="629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3228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B17D5-ED59-DE18-F46B-ED288F528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38158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6F460D-4815-A656-FE45-0FFF5DBE77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1D0462-5503-83CA-FCAC-D3FD9055C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3EF93-0058-4998-B2E7-C4FD15A49767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403C37-8917-E3BE-9C88-DE88BE61B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9AC39-4408-42C7-8C61-D0F93E84379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red and white logo&#10;&#10;Description automatically generated">
            <a:extLst>
              <a:ext uri="{FF2B5EF4-FFF2-40B4-BE49-F238E27FC236}">
                <a16:creationId xmlns:a16="http://schemas.microsoft.com/office/drawing/2014/main" id="{FCBD369C-89AB-0BF5-38AB-6BDB5C3E0A3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2200" y="203696"/>
            <a:ext cx="1484017" cy="1648419"/>
          </a:xfrm>
          <a:prstGeom prst="rect">
            <a:avLst/>
          </a:prstGeom>
        </p:spPr>
      </p:pic>
      <p:pic>
        <p:nvPicPr>
          <p:cNvPr id="9" name="Picture 8" descr="A black background with white letters&#10;&#10;Description automatically generated">
            <a:extLst>
              <a:ext uri="{FF2B5EF4-FFF2-40B4-BE49-F238E27FC236}">
                <a16:creationId xmlns:a16="http://schemas.microsoft.com/office/drawing/2014/main" id="{0B0424B1-AAC9-7E9D-8E51-0E686877017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26138" y="6257006"/>
            <a:ext cx="2939724" cy="557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7996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639025-FB07-E96E-E73F-05F13694D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3EF93-0058-4998-B2E7-C4FD15A49767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40C468-97A0-3972-C3BC-8B3CE6E2C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9AC39-4408-42C7-8C61-D0F93E843797}" type="slidenum">
              <a:rPr lang="en-US" smtClean="0"/>
              <a:t>‹#›</a:t>
            </a:fld>
            <a:endParaRPr lang="en-US"/>
          </a:p>
        </p:txBody>
      </p:sp>
      <p:pic>
        <p:nvPicPr>
          <p:cNvPr id="17" name="Picture 16" descr="A computer monitor with a blank screen&#10;&#10;Description automatically generated">
            <a:extLst>
              <a:ext uri="{FF2B5EF4-FFF2-40B4-BE49-F238E27FC236}">
                <a16:creationId xmlns:a16="http://schemas.microsoft.com/office/drawing/2014/main" id="{22E3F6FA-D3D4-A5AE-ECB8-68A5BBB3F8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6595" b="27198"/>
          <a:stretch/>
        </p:blipFill>
        <p:spPr>
          <a:xfrm>
            <a:off x="1286072" y="239137"/>
            <a:ext cx="9619856" cy="5752383"/>
          </a:xfrm>
          <a:prstGeom prst="rect">
            <a:avLst/>
          </a:prstGeom>
        </p:spPr>
      </p:pic>
      <p:pic>
        <p:nvPicPr>
          <p:cNvPr id="7" name="Picture 6" descr="A black background with blue letters&#10;&#10;Description automatically generated">
            <a:extLst>
              <a:ext uri="{FF2B5EF4-FFF2-40B4-BE49-F238E27FC236}">
                <a16:creationId xmlns:a16="http://schemas.microsoft.com/office/drawing/2014/main" id="{5B5FB347-929B-000F-1A93-D344589058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00031" y="6253013"/>
            <a:ext cx="2991937" cy="567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0093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red and white logo&#10;&#10;Description automatically generated">
            <a:extLst>
              <a:ext uri="{FF2B5EF4-FFF2-40B4-BE49-F238E27FC236}">
                <a16:creationId xmlns:a16="http://schemas.microsoft.com/office/drawing/2014/main" id="{FA7E1884-A2DA-3208-278C-305556E2419A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4950" y="915473"/>
            <a:ext cx="4525684" cy="5027049"/>
          </a:xfrm>
          <a:prstGeom prst="rect">
            <a:avLst/>
          </a:prstGeom>
        </p:spPr>
      </p:pic>
      <p:pic>
        <p:nvPicPr>
          <p:cNvPr id="8" name="Picture 7" descr="A black background with white letters&#10;&#10;Description automatically generated">
            <a:extLst>
              <a:ext uri="{FF2B5EF4-FFF2-40B4-BE49-F238E27FC236}">
                <a16:creationId xmlns:a16="http://schemas.microsoft.com/office/drawing/2014/main" id="{C4660A07-B620-F5AD-1B89-2D2735DA152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54634" y="2691379"/>
            <a:ext cx="7772416" cy="147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4316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2C0F9E-E511-106B-765A-21E908C8A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3EF93-0058-4998-B2E7-C4FD15A49767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FB50F0-52FE-D1B9-8144-BE0AD5835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9AC39-4408-42C7-8C61-D0F93E843797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A black background with blue letters&#10;&#10;Description automatically generated">
            <a:extLst>
              <a:ext uri="{FF2B5EF4-FFF2-40B4-BE49-F238E27FC236}">
                <a16:creationId xmlns:a16="http://schemas.microsoft.com/office/drawing/2014/main" id="{CEBF7726-6B3B-605D-25F6-813350885E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00031" y="6253013"/>
            <a:ext cx="2991937" cy="567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550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D26956-47B4-596B-34B4-03642BC51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D0C026-4D0E-2043-B5A9-63551EB5C5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81F4C5-50DE-AEC9-AB54-ECD7BEEAF3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3EF93-0058-4998-B2E7-C4FD15A49767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39B90F-D91C-FB89-6801-F6F73D2FD6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MNVOTES.GOV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7697E5-908D-97F6-76B9-C46581FCFE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9AC39-4408-42C7-8C61-D0F93E843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433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9" r:id="rId3"/>
    <p:sldLayoutId id="2147483708" r:id="rId4"/>
    <p:sldLayoutId id="214748370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Michael.Wall@state.mn.us" TargetMode="External"/><Relationship Id="rId2" Type="http://schemas.openxmlformats.org/officeDocument/2006/relationships/hyperlink" Target="https://www.sos.state.mn.us/elections-voting/get-involved/postsecondary-elections-resources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30CA7B-1D80-02B2-A366-00BE463B57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6223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E709F5-0C6D-7387-7373-542A4EC5D2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D554BF-0F49-BD5B-84CB-4A6B721E4FAA}"/>
              </a:ext>
            </a:extLst>
          </p:cNvPr>
          <p:cNvSpPr txBox="1"/>
          <p:nvPr/>
        </p:nvSpPr>
        <p:spPr>
          <a:xfrm>
            <a:off x="387931" y="-27076984"/>
            <a:ext cx="5292436" cy="55492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5000" b="1" dirty="0">
                <a:latin typeface="Aptos" panose="020B0004020202020204" pitchFamily="34" charset="0"/>
              </a:rPr>
              <a:t>1 2 3 4 </a:t>
            </a:r>
            <a:r>
              <a:rPr lang="en-US" sz="450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5</a:t>
            </a:r>
            <a:r>
              <a:rPr lang="en-US" sz="45000" b="1" dirty="0">
                <a:latin typeface="Aptos" panose="020B0004020202020204" pitchFamily="34" charset="0"/>
              </a:rPr>
              <a:t> 6 7 8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7EA035-6967-4991-F0DD-641AA84993EF}"/>
              </a:ext>
            </a:extLst>
          </p:cNvPr>
          <p:cNvSpPr txBox="1"/>
          <p:nvPr/>
        </p:nvSpPr>
        <p:spPr>
          <a:xfrm>
            <a:off x="3366430" y="1429046"/>
            <a:ext cx="9107055" cy="4636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Web page of voter/elections information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Voter registration and voting requirements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Deadlines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Residency requirements/methods to prove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Voting options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Resources for students registered in other states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Campus vote coordinator name/contact (see #6)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Voter engagement plan/report (see #7)</a:t>
            </a:r>
            <a:endParaRPr lang="en-US" sz="20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1832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94782E-EF3B-FA02-01BD-7359D177BF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01B04D6-6084-AB8E-8AD4-9E098F0A1DE5}"/>
              </a:ext>
            </a:extLst>
          </p:cNvPr>
          <p:cNvSpPr txBox="1"/>
          <p:nvPr/>
        </p:nvSpPr>
        <p:spPr>
          <a:xfrm>
            <a:off x="387931" y="-34396830"/>
            <a:ext cx="5292436" cy="55492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0" b="1" dirty="0">
                <a:latin typeface="Aptos" panose="020B0004020202020204" pitchFamily="34" charset="0"/>
              </a:rPr>
              <a:t>1 2 3 4 5 </a:t>
            </a:r>
            <a:r>
              <a:rPr lang="en-US" sz="450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6</a:t>
            </a:r>
            <a:r>
              <a:rPr lang="en-US" sz="45000" b="1" dirty="0">
                <a:latin typeface="Aptos" panose="020B0004020202020204" pitchFamily="34" charset="0"/>
              </a:rPr>
              <a:t> 7 8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EAA6EE-034B-5785-81F2-30B54FE28236}"/>
              </a:ext>
            </a:extLst>
          </p:cNvPr>
          <p:cNvSpPr txBox="1"/>
          <p:nvPr/>
        </p:nvSpPr>
        <p:spPr>
          <a:xfrm>
            <a:off x="3451807" y="1791855"/>
            <a:ext cx="9107055" cy="2038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Designate staff Campus Vote Coordinator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Ensure institution complies requirements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Consult with campus student government </a:t>
            </a:r>
            <a:r>
              <a:rPr lang="en-US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(see #4)</a:t>
            </a:r>
            <a:endParaRPr lang="en-US" sz="28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1966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25E63A-5E45-C875-D088-86A1BCA291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327B02F-EE46-230B-C47B-EBF6738BD2DE}"/>
              </a:ext>
            </a:extLst>
          </p:cNvPr>
          <p:cNvSpPr txBox="1"/>
          <p:nvPr/>
        </p:nvSpPr>
        <p:spPr>
          <a:xfrm>
            <a:off x="387931" y="-41082619"/>
            <a:ext cx="5292436" cy="55492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0" b="1" dirty="0">
                <a:latin typeface="Aptos" panose="020B0004020202020204" pitchFamily="34" charset="0"/>
              </a:rPr>
              <a:t>1 2 3 4 5 6 </a:t>
            </a:r>
            <a:r>
              <a:rPr lang="en-US" sz="450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7</a:t>
            </a:r>
            <a:r>
              <a:rPr lang="en-US" sz="45000" b="1" dirty="0">
                <a:latin typeface="Aptos" panose="020B0004020202020204" pitchFamily="34" charset="0"/>
              </a:rPr>
              <a:t> 8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AB7B47-7CC3-0B49-64C3-926685A65E2F}"/>
              </a:ext>
            </a:extLst>
          </p:cNvPr>
          <p:cNvSpPr txBox="1"/>
          <p:nvPr/>
        </p:nvSpPr>
        <p:spPr>
          <a:xfrm>
            <a:off x="3798398" y="1727200"/>
            <a:ext cx="9107055" cy="3158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Submit annual campus voter engagement report/plan by November 30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Outline efforts to implement these items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How and when registration forms were distributed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Campus voter engagement plan </a:t>
            </a:r>
          </a:p>
        </p:txBody>
      </p:sp>
    </p:spTree>
    <p:extLst>
      <p:ext uri="{BB962C8B-B14F-4D97-AF65-F5344CB8AC3E}">
        <p14:creationId xmlns:p14="http://schemas.microsoft.com/office/powerpoint/2010/main" val="4721931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319392-4EB4-D459-3B4C-1F3F436749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C45E83A-6DF1-6FC1-AED7-B264CCDE3361}"/>
              </a:ext>
            </a:extLst>
          </p:cNvPr>
          <p:cNvSpPr txBox="1"/>
          <p:nvPr/>
        </p:nvSpPr>
        <p:spPr>
          <a:xfrm>
            <a:off x="452586" y="-46788338"/>
            <a:ext cx="5292436" cy="51644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0" b="1" dirty="0">
                <a:latin typeface="Aptos" panose="020B0004020202020204" pitchFamily="34" charset="0"/>
              </a:rPr>
              <a:t>1 2 3 4 5 6 7 </a:t>
            </a:r>
            <a:r>
              <a:rPr lang="en-US" sz="200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(8)</a:t>
            </a:r>
            <a:r>
              <a:rPr lang="en-US" sz="20000" b="1" dirty="0">
                <a:latin typeface="Aptos" panose="020B0004020202020204" pitchFamily="34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9C2B88-000F-3820-E0C0-846659A6428F}"/>
              </a:ext>
            </a:extLst>
          </p:cNvPr>
          <p:cNvSpPr txBox="1"/>
          <p:nvPr/>
        </p:nvSpPr>
        <p:spPr>
          <a:xfrm>
            <a:off x="3934687" y="1736437"/>
            <a:ext cx="9107055" cy="2211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County Auditor shall notify all </a:t>
            </a:r>
            <a:br>
              <a:rPr lang="en-US" sz="3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3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postsecondary educational institutions </a:t>
            </a:r>
            <a:br>
              <a:rPr lang="en-US" sz="3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3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about these requirements.</a:t>
            </a:r>
          </a:p>
        </p:txBody>
      </p:sp>
    </p:spTree>
    <p:extLst>
      <p:ext uri="{BB962C8B-B14F-4D97-AF65-F5344CB8AC3E}">
        <p14:creationId xmlns:p14="http://schemas.microsoft.com/office/powerpoint/2010/main" val="31308958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1A209C-2300-801B-43C9-6CA2B75D6D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D90F073-4DEC-4A18-CA5B-3394A34EA486}"/>
              </a:ext>
            </a:extLst>
          </p:cNvPr>
          <p:cNvSpPr txBox="1"/>
          <p:nvPr/>
        </p:nvSpPr>
        <p:spPr>
          <a:xfrm>
            <a:off x="0" y="2340429"/>
            <a:ext cx="12028713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Find all of these and the statutes behind them here:</a:t>
            </a:r>
          </a:p>
          <a:p>
            <a:pPr algn="ctr"/>
            <a:r>
              <a:rPr lang="en-US" sz="3600" dirty="0">
                <a:solidFill>
                  <a:schemeClr val="accent5">
                    <a:lumMod val="60000"/>
                    <a:lumOff val="4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https://www.sos.state.mn.us/elections-voting/get-involved/postsecondary-elections-resources/</a:t>
            </a:r>
            <a:r>
              <a:rPr lang="en-US" sz="3600" dirty="0">
                <a:solidFill>
                  <a:schemeClr val="accent5">
                    <a:lumMod val="60000"/>
                    <a:lumOff val="4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2E574C-DC9B-1D0B-8AB5-A41E41618C8B}"/>
              </a:ext>
            </a:extLst>
          </p:cNvPr>
          <p:cNvSpPr txBox="1"/>
          <p:nvPr/>
        </p:nvSpPr>
        <p:spPr>
          <a:xfrm>
            <a:off x="163287" y="4433141"/>
            <a:ext cx="12028713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Michael Wall, Youth Voter Outreach Specialist</a:t>
            </a:r>
          </a:p>
          <a:p>
            <a:pPr algn="ctr"/>
            <a:r>
              <a:rPr lang="en-US" sz="3800" dirty="0">
                <a:solidFill>
                  <a:schemeClr val="accent5">
                    <a:lumMod val="60000"/>
                    <a:lumOff val="4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Michael.Wall@state.mn.us</a:t>
            </a:r>
            <a:r>
              <a:rPr lang="en-US" sz="3800" dirty="0">
                <a:solidFill>
                  <a:schemeClr val="accent5">
                    <a:lumMod val="60000"/>
                    <a:lumOff val="4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  651-201-6892</a:t>
            </a:r>
            <a:endParaRPr lang="en-US" sz="3600" dirty="0">
              <a:solidFill>
                <a:schemeClr val="accent5">
                  <a:lumMod val="60000"/>
                  <a:lumOff val="4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60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3281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95DC52E-96BF-040C-44E7-E65C21159912}"/>
              </a:ext>
            </a:extLst>
          </p:cNvPr>
          <p:cNvSpPr txBox="1"/>
          <p:nvPr/>
        </p:nvSpPr>
        <p:spPr>
          <a:xfrm>
            <a:off x="-33867" y="1242405"/>
            <a:ext cx="12259733" cy="5334001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en-US" dirty="0">
                <a:blipFill>
                  <a:blip r:embed="rId2"/>
                  <a:stretch>
                    <a:fillRect/>
                  </a:stretch>
                </a:blipFill>
                <a:latin typeface="Arial Black" panose="020B0A04020102020204" pitchFamily="34" charset="0"/>
              </a:rPr>
              <a:t>-------------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986628-A33A-D7B5-64F8-A4917F2AB206}"/>
              </a:ext>
            </a:extLst>
          </p:cNvPr>
          <p:cNvSpPr txBox="1"/>
          <p:nvPr/>
        </p:nvSpPr>
        <p:spPr>
          <a:xfrm>
            <a:off x="31427" y="16288"/>
            <a:ext cx="122258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Elections and Voter Outreach Laws</a:t>
            </a:r>
            <a:br>
              <a:rPr lang="en-US" sz="3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3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for Postsecondary Institutions</a:t>
            </a:r>
          </a:p>
        </p:txBody>
      </p:sp>
    </p:spTree>
    <p:extLst>
      <p:ext uri="{BB962C8B-B14F-4D97-AF65-F5344CB8AC3E}">
        <p14:creationId xmlns:p14="http://schemas.microsoft.com/office/powerpoint/2010/main" val="2814695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FE100A-79AF-6A4A-E24C-8F36D6FECC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AF8D80-0F26-F216-8D25-92D2965C77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53" y="465109"/>
            <a:ext cx="4664388" cy="564936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517494-88F3-D891-8168-6400E0D2B90F}"/>
              </a:ext>
            </a:extLst>
          </p:cNvPr>
          <p:cNvSpPr txBox="1"/>
          <p:nvPr/>
        </p:nvSpPr>
        <p:spPr>
          <a:xfrm>
            <a:off x="5587999" y="2189017"/>
            <a:ext cx="43318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Letter From Secretary Simon Sent Fall 2023</a:t>
            </a:r>
          </a:p>
        </p:txBody>
      </p:sp>
    </p:spTree>
    <p:extLst>
      <p:ext uri="{BB962C8B-B14F-4D97-AF65-F5344CB8AC3E}">
        <p14:creationId xmlns:p14="http://schemas.microsoft.com/office/powerpoint/2010/main" val="916673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279979-1E52-9C08-33A8-B2D3B134AC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34D48AF-4C96-0346-584F-3BF435756221}"/>
              </a:ext>
            </a:extLst>
          </p:cNvPr>
          <p:cNvSpPr txBox="1"/>
          <p:nvPr/>
        </p:nvSpPr>
        <p:spPr>
          <a:xfrm>
            <a:off x="387931" y="-41631868"/>
            <a:ext cx="5292436" cy="48567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0" b="1" dirty="0">
                <a:latin typeface="Aptos" panose="020B0004020202020204" pitchFamily="34" charset="0"/>
              </a:rPr>
              <a:t>1 2 3 4 5 6 7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956761-CC55-1DDB-26F2-5CEA6AF6B888}"/>
              </a:ext>
            </a:extLst>
          </p:cNvPr>
          <p:cNvSpPr txBox="1"/>
          <p:nvPr/>
        </p:nvSpPr>
        <p:spPr>
          <a:xfrm>
            <a:off x="3648368" y="2216727"/>
            <a:ext cx="83837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Elections Items That </a:t>
            </a:r>
            <a:br>
              <a:rPr lang="en-US" sz="4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4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Minnesota Law Says </a:t>
            </a:r>
            <a:br>
              <a:rPr lang="en-US" sz="4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4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Colleges and Universities Must Do</a:t>
            </a:r>
          </a:p>
        </p:txBody>
      </p:sp>
    </p:spTree>
    <p:extLst>
      <p:ext uri="{BB962C8B-B14F-4D97-AF65-F5344CB8AC3E}">
        <p14:creationId xmlns:p14="http://schemas.microsoft.com/office/powerpoint/2010/main" val="23565407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D52E6B-B2F4-6588-20C0-A747AD789F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D569C88-8170-FDCD-1B0D-06620A4B9625}"/>
              </a:ext>
            </a:extLst>
          </p:cNvPr>
          <p:cNvSpPr txBox="1"/>
          <p:nvPr/>
        </p:nvSpPr>
        <p:spPr>
          <a:xfrm>
            <a:off x="387931" y="-41787977"/>
            <a:ext cx="5292436" cy="48567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0" b="1" dirty="0">
                <a:latin typeface="Aptos" panose="020B0004020202020204" pitchFamily="34" charset="0"/>
              </a:rPr>
              <a:t>1 2 3 4 5 6 7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5D9D90-1700-0595-69FE-814E9766535E}"/>
              </a:ext>
            </a:extLst>
          </p:cNvPr>
          <p:cNvSpPr txBox="1"/>
          <p:nvPr/>
        </p:nvSpPr>
        <p:spPr>
          <a:xfrm>
            <a:off x="4322622" y="2721114"/>
            <a:ext cx="7232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Please.</a:t>
            </a:r>
          </a:p>
        </p:txBody>
      </p:sp>
    </p:spTree>
    <p:extLst>
      <p:ext uri="{BB962C8B-B14F-4D97-AF65-F5344CB8AC3E}">
        <p14:creationId xmlns:p14="http://schemas.microsoft.com/office/powerpoint/2010/main" val="23390060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9F714C-6B89-9BD7-F9B8-C253259408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4E9A7B8-C3A7-8B1A-C3FA-DF5D5E02EB94}"/>
              </a:ext>
            </a:extLst>
          </p:cNvPr>
          <p:cNvSpPr txBox="1"/>
          <p:nvPr/>
        </p:nvSpPr>
        <p:spPr>
          <a:xfrm>
            <a:off x="110836" y="-166255"/>
            <a:ext cx="5292436" cy="55492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</a:t>
            </a:r>
            <a:r>
              <a:rPr lang="en-US" sz="45000" b="1" dirty="0">
                <a:latin typeface="Aptos" panose="020B0004020202020204" pitchFamily="34" charset="0"/>
              </a:rPr>
              <a:t> 2 3 4 5 6 7 8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5AE668-78AB-C426-EA1C-9ECFC8D49637}"/>
              </a:ext>
            </a:extLst>
          </p:cNvPr>
          <p:cNvSpPr txBox="1"/>
          <p:nvPr/>
        </p:nvSpPr>
        <p:spPr>
          <a:xfrm>
            <a:off x="3112654" y="1902691"/>
            <a:ext cx="9107055" cy="26849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Written agreement to County Auditor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To provide student housing lists for each election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By 60 days before the first election of the year.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Lasts for the calendar year</a:t>
            </a:r>
            <a:endParaRPr lang="en-US" sz="32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2234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8847C5-57C2-C2EB-65EA-F45733B951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09F34D9-1A51-AE83-F066-BE326582DE6C}"/>
              </a:ext>
            </a:extLst>
          </p:cNvPr>
          <p:cNvSpPr txBox="1"/>
          <p:nvPr/>
        </p:nvSpPr>
        <p:spPr>
          <a:xfrm>
            <a:off x="332510" y="-6856761"/>
            <a:ext cx="5292436" cy="55492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0" b="1" dirty="0">
                <a:latin typeface="Aptos" panose="020B0004020202020204" pitchFamily="34" charset="0"/>
              </a:rPr>
              <a:t>1 </a:t>
            </a:r>
            <a:r>
              <a:rPr lang="en-US" sz="450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</a:t>
            </a:r>
            <a:r>
              <a:rPr lang="en-US" sz="45000" b="1" dirty="0">
                <a:latin typeface="Aptos" panose="020B0004020202020204" pitchFamily="34" charset="0"/>
              </a:rPr>
              <a:t> 3 4 5 6 7 8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144F3C-2EEB-EBD2-EFE7-C522E96A00DC}"/>
              </a:ext>
            </a:extLst>
          </p:cNvPr>
          <p:cNvSpPr txBox="1"/>
          <p:nvPr/>
        </p:nvSpPr>
        <p:spPr>
          <a:xfrm>
            <a:off x="3574473" y="1616364"/>
            <a:ext cx="9153236" cy="3977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Prepare current list of enrolled students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Living in campus housing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Living in the campus city/cities (state aid)</a:t>
            </a:r>
          </a:p>
          <a:p>
            <a:pPr lvl="1">
              <a:lnSpc>
                <a:spcPct val="150000"/>
              </a:lnSpc>
            </a:pPr>
            <a:r>
              <a:rPr lang="en-US" sz="2400" b="1" i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-MAY </a:t>
            </a:r>
            <a:r>
              <a:rPr lang="en-US" sz="2400" b="1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include up to 10 miles from campus (federal aid)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Certified (signed off as current and accurate)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To Auditor each election </a:t>
            </a:r>
            <a:r>
              <a:rPr lang="en-US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(not before 20 days prior)</a:t>
            </a:r>
            <a:endParaRPr lang="en-US" sz="28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3917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AF4AD4-2C88-41D7-2251-BBDA530BAD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CB2D78-C073-B44C-BDD3-0A41DD57F487}"/>
              </a:ext>
            </a:extLst>
          </p:cNvPr>
          <p:cNvSpPr txBox="1"/>
          <p:nvPr/>
        </p:nvSpPr>
        <p:spPr>
          <a:xfrm>
            <a:off x="387931" y="-13487125"/>
            <a:ext cx="5292436" cy="55492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0" b="1" dirty="0">
                <a:latin typeface="Aptos" panose="020B0004020202020204" pitchFamily="34" charset="0"/>
              </a:rPr>
              <a:t>1 2 </a:t>
            </a:r>
            <a:r>
              <a:rPr lang="en-US" sz="450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</a:t>
            </a:r>
            <a:r>
              <a:rPr lang="en-US" sz="45000" b="1" dirty="0">
                <a:latin typeface="Aptos" panose="020B0004020202020204" pitchFamily="34" charset="0"/>
              </a:rPr>
              <a:t> 4 5 6 7 8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C643A3-746B-6220-087D-4DCF594771E7}"/>
              </a:ext>
            </a:extLst>
          </p:cNvPr>
          <p:cNvSpPr txBox="1"/>
          <p:nvPr/>
        </p:nvSpPr>
        <p:spPr>
          <a:xfrm>
            <a:off x="3528291" y="1625602"/>
            <a:ext cx="8654473" cy="4082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Provide registration forms to each student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Spring of each year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Fall of each year</a:t>
            </a:r>
          </a:p>
          <a:p>
            <a:pPr marL="1371600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Even years: delivered at least 36 days before the state general (November) election. 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If form is provided electronically, email or text must be exclusively about voter registration.</a:t>
            </a:r>
          </a:p>
        </p:txBody>
      </p:sp>
    </p:spTree>
    <p:extLst>
      <p:ext uri="{BB962C8B-B14F-4D97-AF65-F5344CB8AC3E}">
        <p14:creationId xmlns:p14="http://schemas.microsoft.com/office/powerpoint/2010/main" val="14255053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CD3602-30D4-8400-D014-24BD1ABE57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79F3D5C-7CFF-3244-2473-AA2BEDE28B3C}"/>
              </a:ext>
            </a:extLst>
          </p:cNvPr>
          <p:cNvSpPr txBox="1"/>
          <p:nvPr/>
        </p:nvSpPr>
        <p:spPr>
          <a:xfrm>
            <a:off x="387931" y="-20574018"/>
            <a:ext cx="5292436" cy="55492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0" b="1" dirty="0">
                <a:latin typeface="Aptos" panose="020B0004020202020204" pitchFamily="34" charset="0"/>
              </a:rPr>
              <a:t>1 2 3 </a:t>
            </a:r>
            <a:r>
              <a:rPr lang="en-US" sz="450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4</a:t>
            </a:r>
            <a:r>
              <a:rPr lang="en-US" sz="45000" b="1" dirty="0">
                <a:latin typeface="Aptos" panose="020B0004020202020204" pitchFamily="34" charset="0"/>
              </a:rPr>
              <a:t> 5 6 7 8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3A87AD-EB6A-396C-D4BD-8AA21B19ABF2}"/>
              </a:ext>
            </a:extLst>
          </p:cNvPr>
          <p:cNvSpPr txBox="1"/>
          <p:nvPr/>
        </p:nvSpPr>
        <p:spPr>
          <a:xfrm>
            <a:off x="3401801" y="1710428"/>
            <a:ext cx="9107055" cy="3146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Consult with campus student government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Most effective means of:</a:t>
            </a:r>
          </a:p>
          <a:p>
            <a:pPr marL="1371600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Distributing forms</a:t>
            </a:r>
          </a:p>
          <a:p>
            <a:pPr marL="1371600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Facilitating election day registration of students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To create voter engagement plan/report (#7) </a:t>
            </a:r>
          </a:p>
        </p:txBody>
      </p:sp>
    </p:spTree>
    <p:extLst>
      <p:ext uri="{BB962C8B-B14F-4D97-AF65-F5344CB8AC3E}">
        <p14:creationId xmlns:p14="http://schemas.microsoft.com/office/powerpoint/2010/main" val="31074025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ustom Design">
  <a:themeElements>
    <a:clrScheme name="MNVOTES">
      <a:dk1>
        <a:sysClr val="windowText" lastClr="000000"/>
      </a:dk1>
      <a:lt1>
        <a:sysClr val="window" lastClr="FFFFFF"/>
      </a:lt1>
      <a:dk2>
        <a:srgbClr val="1C4C5C"/>
      </a:dk2>
      <a:lt2>
        <a:srgbClr val="F1F9FA"/>
      </a:lt2>
      <a:accent1>
        <a:srgbClr val="EE3F5D"/>
      </a:accent1>
      <a:accent2>
        <a:srgbClr val="4472C4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SS PPT Template 2024" id="{A4C4F615-EA27-4160-8E0C-316224BACAC9}" vid="{F9F16C9D-77ED-40EC-BC41-85B2EA5752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04d514ee-8083-4f05-8881-46cb24ce4a5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7926E773353A4CB12EB6E626823F4A" ma:contentTypeVersion="15" ma:contentTypeDescription="Create a new document." ma:contentTypeScope="" ma:versionID="c6c00fe1e7b41fda726339a53b600dc7">
  <xsd:schema xmlns:xsd="http://www.w3.org/2001/XMLSchema" xmlns:xs="http://www.w3.org/2001/XMLSchema" xmlns:p="http://schemas.microsoft.com/office/2006/metadata/properties" xmlns:ns3="99412f06-b11d-46ca-a9f1-28f820048641" xmlns:ns4="04d514ee-8083-4f05-8881-46cb24ce4a51" targetNamespace="http://schemas.microsoft.com/office/2006/metadata/properties" ma:root="true" ma:fieldsID="e70d8e1e802aca3cad3e6e90ae52631d" ns3:_="" ns4:_="">
    <xsd:import namespace="99412f06-b11d-46ca-a9f1-28f820048641"/>
    <xsd:import namespace="04d514ee-8083-4f05-8881-46cb24ce4a5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LengthInSeconds" minOccurs="0"/>
                <xsd:element ref="ns4:_activity" minOccurs="0"/>
                <xsd:element ref="ns4:MediaServiceObjectDetectorVersions" minOccurs="0"/>
                <xsd:element ref="ns4:MediaServiceSystemTag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412f06-b11d-46ca-a9f1-28f82004864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d514ee-8083-4f05-8881-46cb24ce4a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4F765B5-1A9F-47F3-B437-C34AE4E06CA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2D19669-8E69-41B3-BA08-386830148556}">
  <ds:schemaRefs>
    <ds:schemaRef ds:uri="http://schemas.microsoft.com/office/2006/metadata/properties"/>
    <ds:schemaRef ds:uri="04d514ee-8083-4f05-8881-46cb24ce4a51"/>
    <ds:schemaRef ds:uri="http://purl.org/dc/terms/"/>
    <ds:schemaRef ds:uri="99412f06-b11d-46ca-a9f1-28f820048641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E7F5E62-9497-4ED3-A4A3-E16F821115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9412f06-b11d-46ca-a9f1-28f820048641"/>
    <ds:schemaRef ds:uri="04d514ee-8083-4f05-8881-46cb24ce4a5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eb14b046-24c4-4519-8f26-b89c2159828c}" enabled="0" method="" siteId="{eb14b046-24c4-4519-8f26-b89c2159828c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1312</TotalTime>
  <Words>429</Words>
  <Application>Microsoft Office PowerPoint</Application>
  <PresentationFormat>Widescreen</PresentationFormat>
  <Paragraphs>55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Aptos</vt:lpstr>
      <vt:lpstr>Arial</vt:lpstr>
      <vt:lpstr>Arial Black</vt:lpstr>
      <vt:lpstr>Calibri</vt:lpstr>
      <vt:lpstr>Calibri Light</vt:lpstr>
      <vt:lpstr>Lato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Office of Minnesota Secretary of State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Knudson, Cassondra (OSS)</dc:creator>
  <cp:lastModifiedBy>Wall, Michael (OSS)</cp:lastModifiedBy>
  <cp:revision>36</cp:revision>
  <cp:lastPrinted>2024-04-03T22:28:26Z</cp:lastPrinted>
  <dcterms:created xsi:type="dcterms:W3CDTF">2024-04-03T16:43:50Z</dcterms:created>
  <dcterms:modified xsi:type="dcterms:W3CDTF">2024-04-19T21:02:38Z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0x0101004D7926E773353A4CB12EB6E626823F4A</vt:lpwstr>
  </property>
</Properties>
</file>